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660" r:id="rId1"/>
  </p:sldMasterIdLst>
  <p:notesMasterIdLst>
    <p:notesMasterId r:id="rId20"/>
  </p:notesMasterIdLst>
  <p:sldIdLst>
    <p:sldId id="256" r:id="rId2"/>
    <p:sldId id="257" r:id="rId3"/>
    <p:sldId id="258" r:id="rId4"/>
    <p:sldId id="265" r:id="rId5"/>
    <p:sldId id="279" r:id="rId6"/>
    <p:sldId id="259" r:id="rId7"/>
    <p:sldId id="278" r:id="rId8"/>
    <p:sldId id="280" r:id="rId9"/>
    <p:sldId id="281" r:id="rId10"/>
    <p:sldId id="282" r:id="rId11"/>
    <p:sldId id="283" r:id="rId12"/>
    <p:sldId id="284" r:id="rId13"/>
    <p:sldId id="285" r:id="rId14"/>
    <p:sldId id="286" r:id="rId15"/>
    <p:sldId id="276" r:id="rId16"/>
    <p:sldId id="277" r:id="rId17"/>
    <p:sldId id="287" r:id="rId18"/>
    <p:sldId id="275" r:id="rId1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85" autoAdjust="0"/>
    <p:restoredTop sz="94660"/>
  </p:normalViewPr>
  <p:slideViewPr>
    <p:cSldViewPr snapToGrid="0">
      <p:cViewPr>
        <p:scale>
          <a:sx n="70" d="100"/>
          <a:sy n="70" d="100"/>
        </p:scale>
        <p:origin x="756" y="6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525D0EE-8AC0-49D4-8A66-27A695476861}" type="datetimeFigureOut">
              <a:rPr lang="en-US" smtClean="0"/>
              <a:t>10/28/2026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A3CD265-AD5C-455A-B15C-DCF2B4D3EA6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4863333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4242851"/>
            <a:ext cx="8968084" cy="275942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111716" y="4243845"/>
            <a:ext cx="3077108" cy="27694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2590078"/>
            <a:ext cx="8968085" cy="1660332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9111715" y="2590078"/>
            <a:ext cx="3077109" cy="166033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0322" y="2733709"/>
            <a:ext cx="8144134" cy="1373070"/>
          </a:xfrm>
        </p:spPr>
        <p:txBody>
          <a:bodyPr anchor="b">
            <a:noAutofit/>
          </a:bodyPr>
          <a:lstStyle>
            <a:lvl1pPr algn="r">
              <a:defRPr sz="5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0322" y="4394039"/>
            <a:ext cx="8144134" cy="1117687"/>
          </a:xfrm>
        </p:spPr>
        <p:txBody>
          <a:bodyPr>
            <a:normAutofit/>
          </a:bodyPr>
          <a:lstStyle>
            <a:lvl1pPr marL="0" indent="0" algn="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9B027E-0274-4F98-805B-925E43E289C3}" type="datetime1">
              <a:rPr lang="en-US" smtClean="0"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A.M.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9255346" y="2750337"/>
            <a:ext cx="1171888" cy="1356442"/>
          </a:xfrm>
        </p:spPr>
        <p:txBody>
          <a:bodyPr/>
          <a:lstStyle/>
          <a:p>
            <a:fld id="{1A22EC9C-F5A3-4239-87CE-C10DF37C5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5651779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5B37F-72A4-4D94-B966-7593B526C78F}" type="datetime1">
              <a:rPr lang="en-US" smtClean="0"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A.M.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2EC9C-F5A3-4239-87CE-C10DF37C5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781394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" y="4086907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4" y="4087901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-2" y="2726267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5" y="2726267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2869895"/>
            <a:ext cx="9613860" cy="1090788"/>
          </a:xfrm>
        </p:spPr>
        <p:txBody>
          <a:bodyPr anchor="ctr">
            <a:normAutofit/>
          </a:bodyPr>
          <a:lstStyle>
            <a:lvl1pPr algn="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2" y="4232171"/>
            <a:ext cx="9613860" cy="1704017"/>
          </a:xfrm>
        </p:spPr>
        <p:txBody>
          <a:bodyPr>
            <a:normAutofit/>
          </a:bodyPr>
          <a:lstStyle>
            <a:lvl1pPr marL="0" indent="0" algn="r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1923B5F-CF09-40CD-9A3A-7ACBC078C7BF}" type="datetime1">
              <a:rPr lang="en-US" smtClean="0"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A.M.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729455" y="2869895"/>
            <a:ext cx="1154151" cy="1090789"/>
          </a:xfrm>
        </p:spPr>
        <p:txBody>
          <a:bodyPr/>
          <a:lstStyle/>
          <a:p>
            <a:fld id="{1A22EC9C-F5A3-4239-87CE-C10DF37C5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984956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0320" y="2336873"/>
            <a:ext cx="4698358" cy="35993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594123" y="2336873"/>
            <a:ext cx="4700058" cy="3599316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F022622-CC02-4A3D-B699-81E995B0D5B2}" type="datetime1">
              <a:rPr lang="en-US" smtClean="0"/>
              <a:t>10/28/2026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A.M.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2EC9C-F5A3-4239-87CE-C10DF37C5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1749392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1" name="Picture 10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753229"/>
            <a:ext cx="9613863" cy="1080937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06350" y="2336873"/>
            <a:ext cx="4472327" cy="693135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0322" y="3030008"/>
            <a:ext cx="4698355" cy="29061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820154" y="2336873"/>
            <a:ext cx="4474028" cy="692076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594123" y="3030008"/>
            <a:ext cx="4700059" cy="290617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28F220-E9B9-4663-8F60-F1AF920E41F2}" type="datetime1">
              <a:rPr lang="en-US" smtClean="0"/>
              <a:t>10/28/2026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A.M.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2EC9C-F5A3-4239-87CE-C10DF37C5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49500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7" name="Picture 6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742261B-FF9E-44CF-BD9C-6802A77507DF}" type="datetime1">
              <a:rPr lang="en-US" smtClean="0"/>
              <a:t>10/28/2026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A.M.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2EC9C-F5A3-4239-87CE-C10DF37C5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163972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HD-ShadowShort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6" name="Rectangle 5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06503BF-C296-4857-B4A9-3A19EE880BFA}" type="datetime1">
              <a:rPr lang="en-US" smtClean="0"/>
              <a:t>10/28/2026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A.M.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2EC9C-F5A3-4239-87CE-C10DF37C5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224836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7"/>
            <a:ext cx="9613859" cy="1080940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85846" y="2336873"/>
            <a:ext cx="5608336" cy="3599313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2336872"/>
            <a:ext cx="3790078" cy="3599317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8872216-4C59-4A54-86E8-C37744A5D165}" type="datetime1">
              <a:rPr lang="en-US" smtClean="0"/>
              <a:t>10/28/2026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A.M.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2EC9C-F5A3-4239-87CE-C10DF37C5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181802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3" y="753228"/>
            <a:ext cx="9613857" cy="1080938"/>
          </a:xfrm>
        </p:spPr>
        <p:txBody>
          <a:bodyPr anchor="ctr">
            <a:normAutofit/>
          </a:bodyPr>
          <a:lstStyle>
            <a:lvl1pPr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4868333" y="2336874"/>
            <a:ext cx="5425849" cy="3599312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3" y="2336873"/>
            <a:ext cx="3876256" cy="3599315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439E0B-09C8-4725-A3F6-824E1E378A7A}" type="datetime1">
              <a:rPr lang="en-US" smtClean="0"/>
              <a:t>10/28/2026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A.M.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2EC9C-F5A3-4239-87CE-C10DF37C5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118085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4711616"/>
            <a:ext cx="9613859" cy="453051"/>
          </a:xfrm>
        </p:spPr>
        <p:txBody>
          <a:bodyPr anchor="b">
            <a:normAutofit/>
          </a:bodyPr>
          <a:lstStyle>
            <a:lvl1pPr>
              <a:defRPr sz="24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80322" y="609597"/>
            <a:ext cx="9613859" cy="3589575"/>
          </a:xfrm>
          <a:noFill/>
          <a:ln>
            <a:noFill/>
          </a:ln>
          <a:effectLst>
            <a:outerShdw blurRad="76200" dist="63500" dir="5040000" algn="tl" rotWithShape="0">
              <a:srgbClr val="000000">
                <a:alpha val="41000"/>
              </a:srgbClr>
            </a:outerShdw>
          </a:effectLst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19" y="5169583"/>
            <a:ext cx="9613862" cy="622971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C9BF546-2BF5-4CA3-B0B7-3EE592786898}" type="datetime1">
              <a:rPr lang="en-US" smtClean="0"/>
              <a:t>10/28/2026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A.M.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309"/>
            <a:ext cx="1154151" cy="1090789"/>
          </a:xfrm>
        </p:spPr>
        <p:txBody>
          <a:bodyPr/>
          <a:lstStyle/>
          <a:p>
            <a:fld id="{1A22EC9C-F5A3-4239-87CE-C10DF37C5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589578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9" name="Picture 8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Rectangle 10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2" y="609597"/>
            <a:ext cx="9613858" cy="3592750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F875F5-F806-483E-BB7B-7955B36A5D05}" type="datetime1">
              <a:rPr lang="en-US" smtClean="0"/>
              <a:t>10/28/2026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A.M.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11615"/>
            <a:ext cx="1154151" cy="1090789"/>
          </a:xfrm>
        </p:spPr>
        <p:txBody>
          <a:bodyPr/>
          <a:lstStyle/>
          <a:p>
            <a:fld id="{1A22EC9C-F5A3-4239-87CE-C10DF37C5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759173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3" name="Picture 12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4" name="Rectangle 13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856" y="609598"/>
            <a:ext cx="8718877" cy="3036061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402288" y="3653379"/>
            <a:ext cx="8156579" cy="548968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2" y="4711615"/>
            <a:ext cx="9613859" cy="1090789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4EA263A-1284-4F96-A9E5-32499893C4C7}" type="datetime1">
              <a:rPr lang="en-US" smtClean="0"/>
              <a:t>10/28/2026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A.M.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1A22EC9C-F5A3-4239-87CE-C10DF37C5483}" type="slidenum">
              <a:rPr lang="en-US" smtClean="0"/>
              <a:t>‹#›</a:t>
            </a:fld>
            <a:endParaRPr lang="en-US"/>
          </a:p>
        </p:txBody>
      </p:sp>
      <p:sp>
        <p:nvSpPr>
          <p:cNvPr id="16" name="TextBox 15"/>
          <p:cNvSpPr txBox="1"/>
          <p:nvPr/>
        </p:nvSpPr>
        <p:spPr>
          <a:xfrm>
            <a:off x="583572" y="748116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72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9662809" y="3033524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7200" dirty="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329508912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5928628"/>
            <a:ext cx="10437812" cy="321164"/>
          </a:xfrm>
          <a:prstGeom prst="rect">
            <a:avLst/>
          </a:prstGeom>
        </p:spPr>
      </p:pic>
      <p:pic>
        <p:nvPicPr>
          <p:cNvPr id="10" name="Picture 9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5929622"/>
            <a:ext cx="1602997" cy="144270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 bwMode="ltGray">
          <a:xfrm>
            <a:off x="0" y="4567988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Rectangle 11"/>
          <p:cNvSpPr/>
          <p:nvPr/>
        </p:nvSpPr>
        <p:spPr>
          <a:xfrm>
            <a:off x="10585827" y="4567988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19" y="4711615"/>
            <a:ext cx="9613862" cy="5885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0320" y="5300149"/>
            <a:ext cx="9613862" cy="502255"/>
          </a:xfrm>
        </p:spPr>
        <p:txBody>
          <a:bodyPr anchor="t"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BC4BB19-85E7-4CFB-AF7B-0335709CC26D}" type="datetime1">
              <a:rPr lang="en-US" smtClean="0"/>
              <a:t>10/28/2026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A.M.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729455" y="4709925"/>
            <a:ext cx="1154151" cy="1090789"/>
          </a:xfrm>
        </p:spPr>
        <p:txBody>
          <a:bodyPr/>
          <a:lstStyle/>
          <a:p>
            <a:fld id="{1A22EC9C-F5A3-4239-87CE-C10DF37C5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0329358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4" name="Picture 13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6" name="Rectangle 15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7" name="Rectangle 16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669222" y="753228"/>
            <a:ext cx="96249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660946" y="2336873"/>
            <a:ext cx="3070034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680322" y="3022673"/>
            <a:ext cx="3049702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56025" y="233687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3945470" y="3022673"/>
            <a:ext cx="3063240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24156" y="2336873"/>
            <a:ext cx="307002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224156" y="3022673"/>
            <a:ext cx="3070025" cy="2913513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FA7BCD-4468-47DB-887D-FDA6E86A429C}" type="datetime1">
              <a:rPr lang="en-US" smtClean="0"/>
              <a:t>10/28/2026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A.M.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2EC9C-F5A3-4239-87CE-C10DF37C5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63210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Pictur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Picture 14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16" name="Picture 15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17" name="Rectangle 16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8" name="Rectangle 17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680322" y="753228"/>
            <a:ext cx="9613860" cy="1080938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680318" y="4297503"/>
            <a:ext cx="30497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680318" y="2336873"/>
            <a:ext cx="30497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680318" y="4873765"/>
            <a:ext cx="3049705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945471" y="4297503"/>
            <a:ext cx="3063240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3945470" y="2336873"/>
            <a:ext cx="3063240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3944117" y="4873764"/>
            <a:ext cx="3067297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230678" y="4297503"/>
            <a:ext cx="3063505" cy="576262"/>
          </a:xfrm>
        </p:spPr>
        <p:txBody>
          <a:bodyPr anchor="b">
            <a:noAutofit/>
          </a:bodyPr>
          <a:lstStyle>
            <a:lvl1pPr marL="0" indent="0"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7230677" y="2336873"/>
            <a:ext cx="3063505" cy="1524000"/>
          </a:xfrm>
          <a:prstGeom prst="roundRect">
            <a:avLst>
              <a:gd name="adj" fmla="val 0"/>
            </a:avLst>
          </a:prstGeom>
          <a:effectLst>
            <a:outerShdw blurRad="50800" dist="50800" dir="5400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230553" y="4873762"/>
            <a:ext cx="3067563" cy="106242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5A9FC73-B612-4E25-A112-D2BA643B9087}" type="datetime1">
              <a:rPr lang="en-US" smtClean="0"/>
              <a:t>10/28/2026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A.M.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2EC9C-F5A3-4239-87CE-C10DF37C5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746132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D-ShadowLong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" y="1970240"/>
            <a:ext cx="10437812" cy="321164"/>
          </a:xfrm>
          <a:prstGeom prst="rect">
            <a:avLst/>
          </a:prstGeom>
        </p:spPr>
      </p:pic>
      <p:pic>
        <p:nvPicPr>
          <p:cNvPr id="8" name="Picture 7" descr="HD-ShadowShort.png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585826" y="1971234"/>
            <a:ext cx="1602997" cy="144270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 bwMode="ltGray">
          <a:xfrm>
            <a:off x="0" y="609600"/>
            <a:ext cx="10437812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Rectangle 9"/>
          <p:cNvSpPr/>
          <p:nvPr/>
        </p:nvSpPr>
        <p:spPr>
          <a:xfrm>
            <a:off x="10585827" y="609600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 algn="r">
              <a:defRPr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E39DD5-A8D3-406B-921F-DEE8E8ADBA1D}" type="datetime1">
              <a:rPr lang="en-US" smtClean="0"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A.M.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2EC9C-F5A3-4239-87CE-C10DF37C5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0760672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 bwMode="ltGray">
          <a:xfrm rot="5400000">
            <a:off x="8116207" y="1869395"/>
            <a:ext cx="5106988" cy="1368198"/>
          </a:xfrm>
          <a:prstGeom prst="rect">
            <a:avLst/>
          </a:prstGeom>
          <a:solidFill>
            <a:schemeClr val="bg1">
              <a:lumMod val="85000"/>
              <a:lumOff val="1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 rot="5400000">
            <a:off x="9868202" y="5372403"/>
            <a:ext cx="1602997" cy="136819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0129231" y="609597"/>
            <a:ext cx="1073802" cy="435376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0322" y="609597"/>
            <a:ext cx="8870004" cy="532658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6807126" y="5936187"/>
            <a:ext cx="2743200" cy="365125"/>
          </a:xfrm>
        </p:spPr>
        <p:txBody>
          <a:bodyPr/>
          <a:lstStyle/>
          <a:p>
            <a:fld id="{40FF229C-9FD6-45D0-AD86-88E237A88B02}" type="datetime1">
              <a:rPr lang="en-US" smtClean="0"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680321" y="5936188"/>
            <a:ext cx="6126805" cy="365125"/>
          </a:xfrm>
        </p:spPr>
        <p:txBody>
          <a:bodyPr/>
          <a:lstStyle/>
          <a:p>
            <a:r>
              <a:rPr lang="en-US"/>
              <a:t>A.M.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097550" y="5398633"/>
            <a:ext cx="1154151" cy="1090789"/>
          </a:xfrm>
        </p:spPr>
        <p:txBody>
          <a:bodyPr anchor="t"/>
          <a:lstStyle>
            <a:lvl1pPr algn="ctr">
              <a:defRPr/>
            </a:lvl1pPr>
          </a:lstStyle>
          <a:p>
            <a:fld id="{1A22EC9C-F5A3-4239-87CE-C10DF37C5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771313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image" Target="../media/image1.png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hashOverlay-FullResolve.png"/>
          <p:cNvPicPr>
            <a:picLocks noChangeAspect="1"/>
          </p:cNvPicPr>
          <p:nvPr/>
        </p:nvPicPr>
        <p:blipFill>
          <a:blip r:embed="rId19">
            <a:alphaModFix amt="1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9613861" cy="1080938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0321" y="2336873"/>
            <a:ext cx="9613861" cy="359931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550981" y="5936187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00D30F-FD69-4F12-B8E8-B06F9F24555C}" type="datetime1">
              <a:rPr lang="en-US" smtClean="0"/>
              <a:t>10/28/2026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0321" y="5936188"/>
            <a:ext cx="687066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5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A.M.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729455" y="753227"/>
            <a:ext cx="1154151" cy="1090789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3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A22EC9C-F5A3-4239-87CE-C10DF37C548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1109523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hf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hyperlink" Target="https://certyfikatpolski.pl/wydawanie-certyfikatu-bez-egzaminu/podstawa-prawna/" TargetMode="External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certyfikatpolski.pl/o-egzaminie/" TargetMode="External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hyperlink" Target="https://certyfikatpolski.pl/o-egzaminie/przykladowe-testy-zbiory-zadan/" TargetMode="External"/><Relationship Id="rId1" Type="http://schemas.openxmlformats.org/officeDocument/2006/relationships/slideLayout" Target="../slideLayouts/slideLayout6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pl-PL" sz="4400" dirty="0"/>
              <a:t>Egzamin certyfikatowy </a:t>
            </a:r>
            <a:br>
              <a:rPr lang="pl-PL" sz="4400" dirty="0"/>
            </a:br>
            <a:r>
              <a:rPr lang="pl-PL" sz="4400" dirty="0"/>
              <a:t>z języka polskiego jako obcego</a:t>
            </a:r>
            <a:endParaRPr lang="en-US" sz="44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03946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dirty="0"/>
              <a:t>EGZAMIN CERTYFIKATOWY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384048" y="2377439"/>
            <a:ext cx="11448288" cy="35394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2800" b="1" dirty="0"/>
              <a:t>Egzamin certyfikatowy z języka polskiego jako obcego</a:t>
            </a:r>
            <a:r>
              <a:rPr lang="pl-PL" sz="2800" dirty="0"/>
              <a:t> </a:t>
            </a:r>
            <a:br>
              <a:rPr lang="pl-PL" sz="2800" dirty="0"/>
            </a:br>
            <a:r>
              <a:rPr lang="pl-PL" sz="2800" dirty="0"/>
              <a:t>to państwowy egzamin, który pozwala potwierdzić znajomość języka polskiego na określonym poziomie.</a:t>
            </a:r>
          </a:p>
          <a:p>
            <a:r>
              <a:rPr lang="pl-PL" sz="2800" dirty="0"/>
              <a:t>Jest przeznaczony przede wszystkim dla osób, </a:t>
            </a:r>
            <a:br>
              <a:rPr lang="pl-PL" sz="2800" dirty="0"/>
            </a:br>
            <a:r>
              <a:rPr lang="pl-PL" sz="2800" dirty="0"/>
              <a:t>dla których język polski nie jest językiem ojczystym, np. cudzoziemców uczących się polskiego, </a:t>
            </a:r>
            <a:br>
              <a:rPr lang="pl-PL" sz="2800" dirty="0"/>
            </a:br>
            <a:r>
              <a:rPr lang="pl-PL" sz="2800" dirty="0"/>
              <a:t>ale mogą do niego przystępować również osoby polskiego pochodzenia mieszkające za granicą, jeśli spełniają wymagania egzaminacyjne.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A.M.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2EC9C-F5A3-4239-87CE-C10DF37C5483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182210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 </a:t>
            </a:r>
            <a:r>
              <a:rPr lang="en-US" b="1" dirty="0" err="1"/>
              <a:t>sprawdza</a:t>
            </a:r>
            <a:r>
              <a:rPr lang="en-US" b="1" dirty="0"/>
              <a:t> </a:t>
            </a:r>
            <a:r>
              <a:rPr lang="en-US" b="1" dirty="0" err="1"/>
              <a:t>egzamin</a:t>
            </a:r>
            <a:r>
              <a:rPr lang="en-US" b="1" dirty="0"/>
              <a:t>?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680322" y="2319688"/>
            <a:ext cx="11149126" cy="32316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b="1" dirty="0"/>
              <a:t>Egzamin obejmuje pięć sprawności językowych:</a:t>
            </a:r>
          </a:p>
          <a:p>
            <a:endParaRPr lang="pl-PL" sz="3200" b="1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sz="2800" b="1" dirty="0"/>
              <a:t>Rozumienie ze słuchu</a:t>
            </a:r>
            <a:r>
              <a:rPr lang="pl-PL" sz="2800" dirty="0"/>
              <a:t> – rozumienie nagrań i wypowiedzi.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sz="2800" b="1" dirty="0"/>
              <a:t>Rozumienie tekstów pisanych</a:t>
            </a:r>
            <a:r>
              <a:rPr lang="pl-PL" sz="2800" dirty="0"/>
              <a:t> – czytanie ze zrozumieniem.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sz="2800" b="1" dirty="0"/>
              <a:t>Poprawność gramatyczną</a:t>
            </a:r>
            <a:r>
              <a:rPr lang="pl-PL" sz="2800" dirty="0"/>
              <a:t> – znajomość struktur językowych.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sz="2800" b="1" dirty="0"/>
              <a:t>Pisanie</a:t>
            </a:r>
            <a:r>
              <a:rPr lang="pl-PL" sz="2800" dirty="0"/>
              <a:t> – tworzenie tekstów.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pl-PL" sz="2800" b="1" dirty="0"/>
              <a:t>Mówienie</a:t>
            </a:r>
            <a:r>
              <a:rPr lang="pl-PL" sz="2800" dirty="0"/>
              <a:t> – komunikowanie się w języku polskim.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A.M.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2EC9C-F5A3-4239-87CE-C10DF37C5483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70637168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Co </a:t>
            </a:r>
            <a:r>
              <a:rPr lang="en-US" b="1" dirty="0" err="1"/>
              <a:t>daje</a:t>
            </a:r>
            <a:r>
              <a:rPr lang="en-US" b="1" dirty="0"/>
              <a:t> </a:t>
            </a:r>
            <a:r>
              <a:rPr lang="en-US" b="1" dirty="0" err="1"/>
              <a:t>certyfikat</a:t>
            </a:r>
            <a:r>
              <a:rPr lang="en-US" b="1" dirty="0"/>
              <a:t>?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789272" y="2743200"/>
            <a:ext cx="9663764" cy="3046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pl-PL" sz="3200" dirty="0"/>
              <a:t>Certyfikat jest oficjalnym dokumentem potwierdzającym znajomość języka polskiego. Może być potrzebny m.in. w sprawach związanych ze studiami, pracą lub uzyskaniem obywatelstwa polskiego — zależnie od poziomu i obowiązujących przepisów.</a:t>
            </a:r>
            <a:endParaRPr lang="en-US" sz="3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A.M.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2EC9C-F5A3-4239-87CE-C10DF37C5483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755473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Kto</a:t>
            </a:r>
            <a:r>
              <a:rPr lang="en-US" b="1" dirty="0"/>
              <a:t> </a:t>
            </a:r>
            <a:r>
              <a:rPr lang="en-US" b="1" dirty="0" err="1"/>
              <a:t>mo</a:t>
            </a:r>
            <a:r>
              <a:rPr lang="pl-PL" b="1" dirty="0"/>
              <a:t>że zdawać egzamin?</a:t>
            </a:r>
            <a:endParaRPr lang="en-US" b="1" dirty="0"/>
          </a:p>
        </p:txBody>
      </p:sp>
      <p:sp>
        <p:nvSpPr>
          <p:cNvPr id="3" name="TextBox 2"/>
          <p:cNvSpPr txBox="1"/>
          <p:nvPr/>
        </p:nvSpPr>
        <p:spPr>
          <a:xfrm>
            <a:off x="594359" y="2176272"/>
            <a:ext cx="11219689" cy="44012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fontAlgn="base"/>
            <a:r>
              <a:rPr lang="pl-PL" sz="2800" dirty="0"/>
              <a:t>Do egzaminu mogą przystąpić cudzoziemcy i obywatele polscy na stałe zamieszkali za granicą, niezależnie od tego, czy, gdzie, jak długo </a:t>
            </a:r>
            <a:br>
              <a:rPr lang="pl-PL" sz="2800" dirty="0"/>
            </a:br>
            <a:r>
              <a:rPr lang="pl-PL" sz="2800" dirty="0"/>
              <a:t>i w jaki sposób się przygotowywali.</a:t>
            </a:r>
          </a:p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pl-PL" sz="2800" dirty="0">
                <a:solidFill>
                  <a:schemeClr val="bg1"/>
                </a:solidFill>
              </a:rPr>
              <a:t>Do egzaminu certyfikatowego z języka polskiego jako obcego </a:t>
            </a:r>
            <a:br>
              <a:rPr lang="pl-PL" sz="2800" dirty="0">
                <a:solidFill>
                  <a:schemeClr val="bg1"/>
                </a:solidFill>
              </a:rPr>
            </a:br>
            <a:r>
              <a:rPr lang="pl-PL" sz="2800" b="1" dirty="0">
                <a:solidFill>
                  <a:schemeClr val="bg1"/>
                </a:solidFill>
              </a:rPr>
              <a:t>w grupie dostosowanej do potrzeb osób dorosłych </a:t>
            </a:r>
            <a:r>
              <a:rPr lang="pl-PL" sz="2800" dirty="0">
                <a:solidFill>
                  <a:schemeClr val="bg1"/>
                </a:solidFill>
              </a:rPr>
              <a:t>mogą przystąpić osoby, które w dniu egzaminu mają ukończone </a:t>
            </a:r>
            <a:r>
              <a:rPr lang="pl-PL" sz="2800" b="1" dirty="0">
                <a:solidFill>
                  <a:schemeClr val="bg1"/>
                </a:solidFill>
              </a:rPr>
              <a:t>18 lat.</a:t>
            </a:r>
            <a:endParaRPr lang="pl-PL" sz="2800" dirty="0">
              <a:solidFill>
                <a:schemeClr val="bg1"/>
              </a:solidFill>
            </a:endParaRPr>
          </a:p>
          <a:p>
            <a:pPr marL="457200" indent="-457200" fontAlgn="base">
              <a:buFont typeface="Arial" panose="020B0604020202020204" pitchFamily="34" charset="0"/>
              <a:buChar char="•"/>
            </a:pPr>
            <a:r>
              <a:rPr lang="pl-PL" sz="2800" dirty="0">
                <a:solidFill>
                  <a:schemeClr val="bg1"/>
                </a:solidFill>
              </a:rPr>
              <a:t>Do egzaminu certyfikatowego z języka polskiego jako obcego </a:t>
            </a:r>
            <a:br>
              <a:rPr lang="pl-PL" sz="2800" dirty="0">
                <a:solidFill>
                  <a:schemeClr val="bg1"/>
                </a:solidFill>
              </a:rPr>
            </a:br>
            <a:r>
              <a:rPr lang="pl-PL" sz="2800" b="1" dirty="0">
                <a:solidFill>
                  <a:schemeClr val="bg1"/>
                </a:solidFill>
              </a:rPr>
              <a:t>w grupie dostosowanej do potrzeb dzieci i młodzieży </a:t>
            </a:r>
            <a:r>
              <a:rPr lang="pl-PL" sz="2800" dirty="0">
                <a:solidFill>
                  <a:schemeClr val="bg1"/>
                </a:solidFill>
              </a:rPr>
              <a:t>mogą przystąpić osoby w wieku </a:t>
            </a:r>
            <a:r>
              <a:rPr lang="pl-PL" sz="2800" b="1" dirty="0">
                <a:solidFill>
                  <a:schemeClr val="bg1"/>
                </a:solidFill>
              </a:rPr>
              <a:t>14 – 17 lat.</a:t>
            </a:r>
            <a:endParaRPr lang="pl-PL" sz="2800" dirty="0">
              <a:solidFill>
                <a:schemeClr val="bg1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A.M.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2EC9C-F5A3-4239-87CE-C10DF37C5483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65647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Jakie</a:t>
            </a:r>
            <a:r>
              <a:rPr lang="en-US" b="1" dirty="0"/>
              <a:t> </a:t>
            </a:r>
            <a:r>
              <a:rPr lang="en-US" b="1" dirty="0" err="1"/>
              <a:t>są</a:t>
            </a:r>
            <a:r>
              <a:rPr lang="en-US" b="1" dirty="0"/>
              <a:t> </a:t>
            </a:r>
            <a:r>
              <a:rPr lang="en-US" b="1" dirty="0" err="1"/>
              <a:t>poziomy</a:t>
            </a:r>
            <a:r>
              <a:rPr lang="en-US" b="1" dirty="0"/>
              <a:t> </a:t>
            </a:r>
            <a:r>
              <a:rPr lang="en-US" b="1" dirty="0" err="1"/>
              <a:t>egzaminu</a:t>
            </a:r>
            <a:r>
              <a:rPr lang="en-US" b="1" dirty="0"/>
              <a:t>?</a:t>
            </a:r>
            <a:endParaRPr lang="en-US" dirty="0"/>
          </a:p>
        </p:txBody>
      </p:sp>
      <p:sp>
        <p:nvSpPr>
          <p:cNvPr id="3" name="TextBox 2"/>
          <p:cNvSpPr txBox="1"/>
          <p:nvPr/>
        </p:nvSpPr>
        <p:spPr>
          <a:xfrm>
            <a:off x="274320" y="2414016"/>
            <a:ext cx="11285620" cy="24929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pl-PL" sz="2800" dirty="0"/>
              <a:t>W zależności od rodzaju egzaminu </a:t>
            </a:r>
            <a:endParaRPr lang="en-US" sz="2800" dirty="0"/>
          </a:p>
          <a:p>
            <a:pPr algn="ctr"/>
            <a:r>
              <a:rPr lang="pl-PL" sz="2800" dirty="0"/>
              <a:t>można uzyskać certyfikat na poziomie </a:t>
            </a:r>
            <a:br>
              <a:rPr lang="pl-PL" sz="2800" dirty="0"/>
            </a:br>
            <a:r>
              <a:rPr lang="pl-PL" sz="2800" dirty="0"/>
              <a:t>A1, A2, B1, B2, C1 lub C2. </a:t>
            </a:r>
          </a:p>
          <a:p>
            <a:pPr algn="ctr"/>
            <a:br>
              <a:rPr lang="pl-PL" sz="2400" dirty="0"/>
            </a:br>
            <a:r>
              <a:rPr lang="pl-PL" sz="2400" b="1" dirty="0"/>
              <a:t>Nie wszystkie poziomy są dostępne w każdej grupie wiekowej.</a:t>
            </a:r>
          </a:p>
          <a:p>
            <a:endParaRPr lang="pl-PL" sz="2400" b="1" dirty="0"/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25070323"/>
              </p:ext>
            </p:extLst>
          </p:nvPr>
        </p:nvGraphicFramePr>
        <p:xfrm>
          <a:off x="1513142" y="4922976"/>
          <a:ext cx="9613900" cy="1127760"/>
        </p:xfrm>
        <a:graphic>
          <a:graphicData uri="http://schemas.openxmlformats.org/drawingml/2006/table">
            <a:tbl>
              <a:tblPr/>
              <a:tblGrid>
                <a:gridCol w="4806950">
                  <a:extLst>
                    <a:ext uri="{9D8B030D-6E8A-4147-A177-3AD203B41FA5}">
                      <a16:colId xmlns:a16="http://schemas.microsoft.com/office/drawing/2014/main" val="4238229239"/>
                    </a:ext>
                  </a:extLst>
                </a:gridCol>
                <a:gridCol w="4806950">
                  <a:extLst>
                    <a:ext uri="{9D8B030D-6E8A-4147-A177-3AD203B41FA5}">
                      <a16:colId xmlns:a16="http://schemas.microsoft.com/office/drawing/2014/main" val="61617967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en-US" b="1">
                          <a:solidFill>
                            <a:srgbClr val="0D0D0D"/>
                          </a:solidFill>
                          <a:effectLst/>
                        </a:rPr>
                        <a:t>Grupa wiekowa</a:t>
                      </a:r>
                    </a:p>
                  </a:txBody>
                  <a:tcPr marT="50800" marB="50800">
                    <a:lnL w="12700" cap="flat" cmpd="sng" algn="ctr">
                      <a:solidFill>
                        <a:srgbClr val="7014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14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14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17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b="1">
                          <a:solidFill>
                            <a:srgbClr val="0D0D0D"/>
                          </a:solidFill>
                          <a:effectLst/>
                        </a:rPr>
                        <a:t>Poziomy egzaminu</a:t>
                      </a:r>
                    </a:p>
                  </a:txBody>
                  <a:tcPr marT="50800" marB="50800">
                    <a:lnL w="12700" cap="flat" cmpd="sng" algn="ctr">
                      <a:solidFill>
                        <a:srgbClr val="7014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7014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7014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B017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1511767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en-US">
                          <a:solidFill>
                            <a:srgbClr val="0D0D0D"/>
                          </a:solidFill>
                          <a:effectLst/>
                        </a:rPr>
                        <a:t>Dorośli – od 18 lat</a:t>
                      </a:r>
                    </a:p>
                  </a:txBody>
                  <a:tcPr marT="50800" marB="50800">
                    <a:lnL w="12700" cap="flat" cmpd="sng" algn="ctr">
                      <a:solidFill>
                        <a:srgbClr val="B017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17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17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7B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pt-BR" dirty="0">
                          <a:solidFill>
                            <a:srgbClr val="0D0D0D"/>
                          </a:solidFill>
                          <a:effectLst/>
                        </a:rPr>
                        <a:t>A1, A2, B1, B2, C1, C2</a:t>
                      </a:r>
                    </a:p>
                  </a:txBody>
                  <a:tcPr marT="50800" marB="50800">
                    <a:lnL w="12700" cap="flat" cmpd="sng" algn="ctr">
                      <a:solidFill>
                        <a:srgbClr val="B017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B017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B01755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7B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32970699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algn="l" fontAlgn="t"/>
                      <a:r>
                        <a:rPr lang="pl-PL">
                          <a:solidFill>
                            <a:srgbClr val="0D0D0D"/>
                          </a:solidFill>
                          <a:effectLst/>
                        </a:rPr>
                        <a:t>Dzieci i młodzież – 14–17 lat</a:t>
                      </a:r>
                    </a:p>
                  </a:txBody>
                  <a:tcPr marT="50800" marB="50800">
                    <a:lnL w="12700" cap="flat" cmpd="sng" algn="ctr">
                      <a:solidFill>
                        <a:srgbClr val="C07B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7B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7B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7B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C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t"/>
                      <a:r>
                        <a:rPr lang="en-US" dirty="0">
                          <a:solidFill>
                            <a:srgbClr val="0D0D0D"/>
                          </a:solidFill>
                          <a:effectLst/>
                        </a:rPr>
                        <a:t>A1, A2, B1, B2</a:t>
                      </a:r>
                    </a:p>
                  </a:txBody>
                  <a:tcPr marT="50800" marB="50800">
                    <a:lnL w="12700" cap="flat" cmpd="sng" algn="ctr">
                      <a:solidFill>
                        <a:srgbClr val="C07B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C07B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C07B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C07B7F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CFCF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11161271"/>
                  </a:ext>
                </a:extLst>
              </a:tr>
            </a:tbl>
          </a:graphicData>
        </a:graphic>
      </p:graphicFrame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A.M.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2EC9C-F5A3-4239-87CE-C10DF37C5483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059480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err="1"/>
              <a:t>Struktura</a:t>
            </a:r>
            <a:r>
              <a:rPr lang="en-US" b="1" dirty="0"/>
              <a:t> </a:t>
            </a:r>
            <a:r>
              <a:rPr lang="en-US" b="1" dirty="0" err="1"/>
              <a:t>egzaminu</a:t>
            </a:r>
            <a:endParaRPr lang="en-US" b="1" dirty="0"/>
          </a:p>
        </p:txBody>
      </p:sp>
      <p:pic>
        <p:nvPicPr>
          <p:cNvPr id="5" name="Content Placeholder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24638" y="2381763"/>
            <a:ext cx="6158968" cy="3919550"/>
          </a:xfrm>
        </p:spPr>
      </p:pic>
      <p:pic>
        <p:nvPicPr>
          <p:cNvPr id="6" name="Content Placeholder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838" y="2637344"/>
            <a:ext cx="5192405" cy="2410144"/>
          </a:xfrm>
        </p:spPr>
      </p:pic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A.M.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2EC9C-F5A3-4239-87CE-C10DF37C5483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0113414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STRUKTURA EGZAMINU NA POZIOMIE </a:t>
            </a:r>
            <a:r>
              <a:rPr lang="pl-PL" b="1" dirty="0"/>
              <a:t>B1</a:t>
            </a:r>
            <a:br>
              <a:rPr lang="pl-PL" dirty="0"/>
            </a:br>
            <a:r>
              <a:rPr lang="pl-PL" dirty="0"/>
              <a:t>W GRUPIE DOSTOSOWANEJ </a:t>
            </a:r>
            <a:br>
              <a:rPr lang="pl-PL" dirty="0"/>
            </a:br>
            <a:r>
              <a:rPr lang="pl-PL" b="1" dirty="0"/>
              <a:t>DO POTRZEB OSÓB DOROSŁYCH</a:t>
            </a:r>
            <a:endParaRPr lang="en-US" b="1" dirty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76805" y="2095729"/>
            <a:ext cx="9576329" cy="4446720"/>
          </a:xfrm>
          <a:prstGeom prst="rect">
            <a:avLst/>
          </a:prstGeom>
        </p:spPr>
      </p:pic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A.M.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2EC9C-F5A3-4239-87CE-C10DF37C5483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596895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STRUKTURA EGZAMINU NA POZIOMIE </a:t>
            </a:r>
            <a:r>
              <a:rPr lang="pl-PL" b="1" dirty="0"/>
              <a:t>B2</a:t>
            </a:r>
            <a:br>
              <a:rPr lang="pl-PL" dirty="0"/>
            </a:br>
            <a:r>
              <a:rPr lang="pl-PL" dirty="0"/>
              <a:t>W GRUPIE DOSTOSOWANEJ </a:t>
            </a:r>
            <a:br>
              <a:rPr lang="pl-PL" dirty="0"/>
            </a:br>
            <a:r>
              <a:rPr lang="pl-PL" b="1" dirty="0"/>
              <a:t>DO POTRZEB OSÓB DOROSŁYCH</a:t>
            </a:r>
            <a:endParaRPr lang="en-US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20329" y="2143372"/>
            <a:ext cx="9870036" cy="4546595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A.M.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2EC9C-F5A3-4239-87CE-C10DF37C5483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4865155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pl-PL" dirty="0"/>
              <a:t>STRUKTURA EGZAMINU NA POZIOMIE </a:t>
            </a:r>
            <a:r>
              <a:rPr lang="pl-PL" b="1" dirty="0"/>
              <a:t>C1</a:t>
            </a:r>
            <a:br>
              <a:rPr lang="pl-PL" dirty="0"/>
            </a:br>
            <a:r>
              <a:rPr lang="pl-PL" dirty="0"/>
              <a:t>W GRUPIE DOSTOSOWANEJ </a:t>
            </a:r>
            <a:br>
              <a:rPr lang="pl-PL" dirty="0"/>
            </a:br>
            <a:r>
              <a:rPr lang="pl-PL" b="1" dirty="0"/>
              <a:t>DO POTRZEB OSÓB DOROSŁYCH</a:t>
            </a:r>
            <a:endParaRPr lang="en-US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6152" y="2117967"/>
            <a:ext cx="9618384" cy="4458273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A.M.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2EC9C-F5A3-4239-87CE-C10DF37C5483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792331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pl-PL" b="1" dirty="0"/>
              <a:t>Egzamin</a:t>
            </a:r>
            <a:r>
              <a:rPr lang="pl-PL" dirty="0"/>
              <a:t> na poziomie </a:t>
            </a:r>
            <a:r>
              <a:rPr lang="pl-PL" b="1" dirty="0"/>
              <a:t>B1 </a:t>
            </a:r>
            <a:br>
              <a:rPr lang="pl-PL" b="1" dirty="0"/>
            </a:br>
            <a:r>
              <a:rPr lang="pl-PL" b="1" dirty="0"/>
              <a:t>dostosowany do potrzeb dzieci i młodzieży</a:t>
            </a:r>
            <a:r>
              <a:rPr lang="pl-PL" dirty="0"/>
              <a:t> 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63092" y="2234011"/>
            <a:ext cx="9943438" cy="39810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A.M.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2EC9C-F5A3-4239-87CE-C10DF37C5483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309908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0321" y="753228"/>
            <a:ext cx="10018159" cy="1080938"/>
          </a:xfrm>
        </p:spPr>
        <p:txBody>
          <a:bodyPr>
            <a:normAutofit fontScale="90000"/>
          </a:bodyPr>
          <a:lstStyle/>
          <a:p>
            <a:r>
              <a:rPr lang="pl-PL" dirty="0"/>
              <a:t>STRUKTURA EGZAMINU NA POZIOMIE </a:t>
            </a:r>
            <a:r>
              <a:rPr lang="pl-PL" b="1" dirty="0"/>
              <a:t>B1</a:t>
            </a:r>
            <a:br>
              <a:rPr lang="pl-PL" dirty="0"/>
            </a:br>
            <a:r>
              <a:rPr lang="pl-PL" dirty="0"/>
              <a:t>W GRUPIE DOSTOSOWANEJ </a:t>
            </a:r>
            <a:br>
              <a:rPr lang="pl-PL" dirty="0"/>
            </a:br>
            <a:r>
              <a:rPr lang="pl-PL" b="1" dirty="0"/>
              <a:t>DO POTRZEB DZIECI I MŁODZIEŻY</a:t>
            </a:r>
            <a:r>
              <a:rPr lang="pl-PL" dirty="0"/>
              <a:t>(w wieku 14-17 lat)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72083" y="2325038"/>
            <a:ext cx="10134447" cy="397627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A.M.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2EC9C-F5A3-4239-87CE-C10DF37C5483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653730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37160" y="753228"/>
            <a:ext cx="11686031" cy="1080938"/>
          </a:xfrm>
        </p:spPr>
        <p:txBody>
          <a:bodyPr>
            <a:noAutofit/>
          </a:bodyPr>
          <a:lstStyle/>
          <a:p>
            <a:r>
              <a:rPr lang="pl-PL" sz="2800" dirty="0"/>
              <a:t>INFORMACJE OGÓLNE NA TEMAT </a:t>
            </a:r>
            <a:br>
              <a:rPr lang="pl-PL" sz="2800" dirty="0"/>
            </a:br>
            <a:r>
              <a:rPr lang="pl-PL" sz="2800" dirty="0"/>
              <a:t>EGZAMINU CERTYFIKATOWEGO NA POZIOMIE </a:t>
            </a:r>
            <a:r>
              <a:rPr lang="pl-PL" sz="2800" b="1" dirty="0"/>
              <a:t>B2</a:t>
            </a:r>
            <a:br>
              <a:rPr lang="pl-PL" sz="2800" dirty="0"/>
            </a:br>
            <a:r>
              <a:rPr lang="pl-PL" sz="2800" dirty="0"/>
              <a:t>W GRUPIE DOSTOSOWANEJ DO POTRZEB </a:t>
            </a:r>
            <a:r>
              <a:rPr lang="pl-PL" sz="2800" b="1" dirty="0"/>
              <a:t>DZIECI I MŁODZIEŻY</a:t>
            </a:r>
            <a:endParaRPr lang="en-US" sz="2800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1468" y="2288625"/>
            <a:ext cx="10265062" cy="3830125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A.M.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2EC9C-F5A3-4239-87CE-C10DF37C5483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810176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17971" y="734940"/>
            <a:ext cx="10323575" cy="1080938"/>
          </a:xfrm>
        </p:spPr>
        <p:txBody>
          <a:bodyPr>
            <a:normAutofit fontScale="90000"/>
          </a:bodyPr>
          <a:lstStyle/>
          <a:p>
            <a:r>
              <a:rPr lang="pl-PL" dirty="0"/>
              <a:t>STRUKTURA EGZAMINU NA POZIOMIE </a:t>
            </a:r>
            <a:r>
              <a:rPr lang="pl-PL" b="1" dirty="0"/>
              <a:t>B2</a:t>
            </a:r>
            <a:br>
              <a:rPr lang="pl-PL" dirty="0"/>
            </a:br>
            <a:r>
              <a:rPr lang="pl-PL" dirty="0"/>
              <a:t>W GRUPIE DOSTOSOWANEJ </a:t>
            </a:r>
            <a:br>
              <a:rPr lang="pl-PL" dirty="0"/>
            </a:br>
            <a:r>
              <a:rPr lang="pl-PL" dirty="0"/>
              <a:t>DO POTRZEB </a:t>
            </a:r>
            <a:r>
              <a:rPr lang="pl-PL" b="1" dirty="0"/>
              <a:t>DZIECI I MŁODZIEŻY </a:t>
            </a:r>
            <a:r>
              <a:rPr lang="pl-PL" dirty="0"/>
              <a:t>(w wieku 14-17 lat)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61872" y="2357170"/>
            <a:ext cx="10212362" cy="3944143"/>
          </a:xfrm>
          <a:prstGeom prst="rect">
            <a:avLst/>
          </a:prstGeom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A.M.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2EC9C-F5A3-4239-87CE-C10DF37C5483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937263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21093" y="851200"/>
            <a:ext cx="9613861" cy="1080938"/>
          </a:xfrm>
        </p:spPr>
        <p:txBody>
          <a:bodyPr>
            <a:normAutofit fontScale="90000"/>
          </a:bodyPr>
          <a:lstStyle/>
          <a:p>
            <a:r>
              <a:rPr lang="en-US" dirty="0">
                <a:hlinkClick r:id="rId2"/>
              </a:rPr>
              <a:t>https://certyfikatpolski.pl/wydawanie-certyfikatu-bez-egzaminu/podstawa-prawna/</a:t>
            </a:r>
            <a:r>
              <a:rPr lang="pl-PL" dirty="0"/>
              <a:t> </a:t>
            </a:r>
            <a:r>
              <a:rPr lang="en-US" dirty="0"/>
              <a:t> </a:t>
            </a:r>
            <a:br>
              <a:rPr lang="en-US" dirty="0"/>
            </a:b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1753" y="2051010"/>
            <a:ext cx="8235272" cy="46411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A.M.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2EC9C-F5A3-4239-87CE-C10DF37C5483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7645744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https://certyfikatpolski.pl/wydawanie-certyfikatu-bez-egzaminu/skladanie-wniosku/</a:t>
            </a:r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654" y="2241735"/>
            <a:ext cx="9773193" cy="416124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A.M.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2EC9C-F5A3-4239-87CE-C10DF37C5483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7376772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/>
              <a:t>O </a:t>
            </a:r>
            <a:r>
              <a:rPr lang="en-US" b="1" dirty="0" err="1"/>
              <a:t>egzaminie</a:t>
            </a:r>
            <a:r>
              <a:rPr lang="pl-PL" b="1" dirty="0"/>
              <a:t> </a:t>
            </a:r>
            <a:endParaRPr lang="en-US" b="1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9344" y="1834166"/>
            <a:ext cx="7986198" cy="4739698"/>
          </a:xfrm>
          <a:prstGeom prst="rect">
            <a:avLst/>
          </a:prstGeom>
        </p:spPr>
      </p:pic>
      <p:sp>
        <p:nvSpPr>
          <p:cNvPr id="4" name="Rectangle 3"/>
          <p:cNvSpPr/>
          <p:nvPr/>
        </p:nvSpPr>
        <p:spPr>
          <a:xfrm>
            <a:off x="4005073" y="1060704"/>
            <a:ext cx="600760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>
                <a:hlinkClick r:id="rId3"/>
              </a:rPr>
              <a:t>https://certyfikatpolski.pl/o-egzaminie/</a:t>
            </a:r>
            <a:r>
              <a:rPr lang="pl-PL" sz="2400" dirty="0"/>
              <a:t> </a:t>
            </a:r>
            <a:endParaRPr lang="en-US" sz="2400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A.M.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2EC9C-F5A3-4239-87CE-C10DF37C5483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363640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err="1"/>
              <a:t>Przyk</a:t>
            </a:r>
            <a:r>
              <a:rPr lang="pl-PL" dirty="0"/>
              <a:t>ładowe testy</a:t>
            </a:r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1024128" y="2916937"/>
            <a:ext cx="9015984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3200" dirty="0">
                <a:hlinkClick r:id="rId2"/>
              </a:rPr>
              <a:t>https://certyfikatpolski.pl/o-egzaminie/przykladowe-testy-zbiory-zadan/</a:t>
            </a:r>
            <a:r>
              <a:rPr lang="pl-PL" sz="3200" dirty="0"/>
              <a:t> </a:t>
            </a:r>
            <a:endParaRPr lang="en-US" sz="32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A.M.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A22EC9C-F5A3-4239-87CE-C10DF37C5483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30349909"/>
      </p:ext>
    </p:extLst>
  </p:cSld>
  <p:clrMapOvr>
    <a:masterClrMapping/>
  </p:clrMapOvr>
</p:sld>
</file>

<file path=ppt/theme/theme1.xml><?xml version="1.0" encoding="utf-8"?>
<a:theme xmlns:a="http://schemas.openxmlformats.org/drawingml/2006/main" name="Berlin">
  <a:themeElements>
    <a:clrScheme name="Berlin">
      <a:dk1>
        <a:sysClr val="windowText" lastClr="000000"/>
      </a:dk1>
      <a:lt1>
        <a:sysClr val="window" lastClr="FFFFFF"/>
      </a:lt1>
      <a:dk2>
        <a:srgbClr val="9D360E"/>
      </a:dk2>
      <a:lt2>
        <a:srgbClr val="E7E6E6"/>
      </a:lt2>
      <a:accent1>
        <a:srgbClr val="F09415"/>
      </a:accent1>
      <a:accent2>
        <a:srgbClr val="C1B56B"/>
      </a:accent2>
      <a:accent3>
        <a:srgbClr val="4BAF73"/>
      </a:accent3>
      <a:accent4>
        <a:srgbClr val="5AA6C0"/>
      </a:accent4>
      <a:accent5>
        <a:srgbClr val="D17DF9"/>
      </a:accent5>
      <a:accent6>
        <a:srgbClr val="FA7E5C"/>
      </a:accent6>
      <a:hlink>
        <a:srgbClr val="FFAE3E"/>
      </a:hlink>
      <a:folHlink>
        <a:srgbClr val="FCC77E"/>
      </a:folHlink>
    </a:clrScheme>
    <a:fontScheme name="Berlin">
      <a:maj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Trebuchet MS" panose="020B0603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erli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0000"/>
                <a:lumMod val="11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3000"/>
                <a:lumMod val="102000"/>
              </a:schemeClr>
            </a:gs>
            <a:gs pos="50000">
              <a:schemeClr val="phClr">
                <a:shade val="100000"/>
                <a:satMod val="110000"/>
                <a:lumMod val="100000"/>
              </a:schemeClr>
            </a:gs>
            <a:gs pos="100000">
              <a:schemeClr val="phClr">
                <a:shade val="78000"/>
                <a:satMod val="120000"/>
                <a:lumMod val="99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6000"/>
                <a:shade val="100000"/>
                <a:hueMod val="270000"/>
                <a:satMod val="200000"/>
                <a:lumMod val="128000"/>
              </a:schemeClr>
            </a:gs>
            <a:gs pos="50000">
              <a:schemeClr val="phClr">
                <a:shade val="100000"/>
                <a:hueMod val="100000"/>
                <a:satMod val="110000"/>
                <a:lumMod val="130000"/>
              </a:schemeClr>
            </a:gs>
            <a:gs pos="100000">
              <a:schemeClr val="phClr">
                <a:shade val="78000"/>
                <a:hueMod val="44000"/>
                <a:satMod val="200000"/>
                <a:lumMod val="69000"/>
              </a:schemeClr>
            </a:gs>
          </a:gsLst>
          <a:lin ang="252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Berlin" id="{7B5DBA9E-B069-418E-9360-A61BDD0615A4}" vid="{C0CBE056-4EF4-4D92-969E-947779DA7AA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Berlin</Template>
  <TotalTime>290</TotalTime>
  <Words>280</Words>
  <Application>Microsoft Office PowerPoint</Application>
  <PresentationFormat>Widescreen</PresentationFormat>
  <Paragraphs>76</Paragraphs>
  <Slides>18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22" baseType="lpstr">
      <vt:lpstr>Arial</vt:lpstr>
      <vt:lpstr>Calibri</vt:lpstr>
      <vt:lpstr>Trebuchet MS</vt:lpstr>
      <vt:lpstr>Berlin</vt:lpstr>
      <vt:lpstr>Egzamin certyfikatowy  z języka polskiego jako obcego</vt:lpstr>
      <vt:lpstr>EGZAMIN CERTYFIKATOWY</vt:lpstr>
      <vt:lpstr>Co sprawdza egzamin?</vt:lpstr>
      <vt:lpstr>Co daje certyfikat?</vt:lpstr>
      <vt:lpstr>Kto może zdawać egzamin?</vt:lpstr>
      <vt:lpstr>Jakie są poziomy egzaminu?</vt:lpstr>
      <vt:lpstr>Struktura egzaminu</vt:lpstr>
      <vt:lpstr>STRUKTURA EGZAMINU NA POZIOMIE B1 W GRUPIE DOSTOSOWANEJ  DO POTRZEB OSÓB DOROSŁYCH</vt:lpstr>
      <vt:lpstr>STRUKTURA EGZAMINU NA POZIOMIE B2 W GRUPIE DOSTOSOWANEJ  DO POTRZEB OSÓB DOROSŁYCH</vt:lpstr>
      <vt:lpstr>STRUKTURA EGZAMINU NA POZIOMIE C1 W GRUPIE DOSTOSOWANEJ  DO POTRZEB OSÓB DOROSŁYCH</vt:lpstr>
      <vt:lpstr>Egzamin na poziomie B1  dostosowany do potrzeb dzieci i młodzieży </vt:lpstr>
      <vt:lpstr>STRUKTURA EGZAMINU NA POZIOMIE B1 W GRUPIE DOSTOSOWANEJ  DO POTRZEB DZIECI I MŁODZIEŻY(w wieku 14-17 lat)</vt:lpstr>
      <vt:lpstr>INFORMACJE OGÓLNE NA TEMAT  EGZAMINU CERTYFIKATOWEGO NA POZIOMIE B2 W GRUPIE DOSTOSOWANEJ DO POTRZEB DZIECI I MŁODZIEŻY</vt:lpstr>
      <vt:lpstr>STRUKTURA EGZAMINU NA POZIOMIE B2 W GRUPIE DOSTOSOWANEJ  DO POTRZEB DZIECI I MŁODZIEŻY (w wieku 14-17 lat)</vt:lpstr>
      <vt:lpstr>https://certyfikatpolski.pl/wydawanie-certyfikatu-bez-egzaminu/podstawa-prawna/   </vt:lpstr>
      <vt:lpstr>https://certyfikatpolski.pl/wydawanie-certyfikatu-bez-egzaminu/skladanie-wniosku/</vt:lpstr>
      <vt:lpstr>O egzaminie </vt:lpstr>
      <vt:lpstr>Przykładowe testy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Egzamin certyfikatowy  z języka polskiego jako obcego</dc:title>
  <dc:creator>Aneta</dc:creator>
  <cp:lastModifiedBy>Aneta</cp:lastModifiedBy>
  <cp:revision>17</cp:revision>
  <dcterms:created xsi:type="dcterms:W3CDTF">2026-10-15T23:00:22Z</dcterms:created>
  <dcterms:modified xsi:type="dcterms:W3CDTF">2026-10-29T00:27:15Z</dcterms:modified>
</cp:coreProperties>
</file>